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2" r:id="rId3"/>
    <p:sldId id="271" r:id="rId4"/>
    <p:sldId id="266" r:id="rId5"/>
    <p:sldId id="262" r:id="rId6"/>
    <p:sldId id="273" r:id="rId7"/>
    <p:sldId id="261" r:id="rId8"/>
    <p:sldId id="274" r:id="rId9"/>
    <p:sldId id="275" r:id="rId10"/>
    <p:sldId id="263" r:id="rId11"/>
    <p:sldId id="276" r:id="rId12"/>
    <p:sldId id="257" r:id="rId13"/>
    <p:sldId id="268" r:id="rId14"/>
    <p:sldId id="258" r:id="rId15"/>
    <p:sldId id="267" r:id="rId16"/>
    <p:sldId id="259" r:id="rId17"/>
    <p:sldId id="269" r:id="rId18"/>
    <p:sldId id="270" r:id="rId19"/>
    <p:sldId id="265" r:id="rId20"/>
  </p:sldIdLst>
  <p:sldSz cx="9144000" cy="6858000" type="letter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44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D0D359E-A2D4-4FFD-A821-536F8BCC4E64}" type="datetimeFigureOut">
              <a:rPr lang="en-US"/>
              <a:pPr>
                <a:defRPr/>
              </a:pPr>
              <a:t>12/6/2012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440F311-C05B-433C-AA4A-A31DB78B49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253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D31CD10-D462-450A-8E91-A41B0C2635BD}" type="datetimeFigureOut">
              <a:rPr lang="en-US"/>
              <a:pPr>
                <a:defRPr/>
              </a:pPr>
              <a:t>12/6/2012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53B1DCE-EB4D-46E1-A505-B3F8ADBFCB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775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60CF4-291A-429F-A4E7-68356275E58B}" type="datetimeFigureOut">
              <a:rPr lang="en-US"/>
              <a:pPr>
                <a:defRPr/>
              </a:pPr>
              <a:t>12/6/2012</a:t>
            </a:fld>
            <a:endParaRPr lang="en-GB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294AFCD-39D6-4B25-BE4A-C88B2AEE5C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350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6439F-1B1A-4C18-AB09-C69D92F3F1DC}" type="datetimeFigureOut">
              <a:rPr lang="en-US"/>
              <a:pPr>
                <a:defRPr/>
              </a:pPr>
              <a:t>12/6/2012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E4A94-0EAC-4EB1-ADCC-97DA4F1994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050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BE12B-7423-416E-9916-E211F74FCAE9}" type="datetimeFigureOut">
              <a:rPr lang="en-US"/>
              <a:pPr>
                <a:defRPr/>
              </a:pPr>
              <a:t>12/6/2012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5252E-1F20-4BF6-9D5E-A0F598C6C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649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DD156-6064-4544-B1A9-C4B677F7D436}" type="datetimeFigureOut">
              <a:rPr lang="en-US"/>
              <a:pPr>
                <a:defRPr/>
              </a:pPr>
              <a:t>12/6/2012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96F3D-DC6D-479E-9D12-C0699E5D1F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62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4F982-F166-45FF-A031-9229DE6BEF57}" type="datetimeFigureOut">
              <a:rPr lang="en-US"/>
              <a:pPr>
                <a:defRPr/>
              </a:pPr>
              <a:t>12/6/2012</a:t>
            </a:fld>
            <a:endParaRPr lang="en-GB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6B025-7728-43FA-A624-C46FD9E4C2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845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FA0BE-2274-43B4-9FFB-F4DAB65B3B38}" type="datetimeFigureOut">
              <a:rPr lang="en-US"/>
              <a:pPr>
                <a:defRPr/>
              </a:pPr>
              <a:t>12/6/2012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73721-E3A2-4ACE-8566-750FE04AFA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038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F37A6-D7DD-40CB-A6A4-D119B2465BA0}" type="datetimeFigureOut">
              <a:rPr lang="en-US"/>
              <a:pPr>
                <a:defRPr/>
              </a:pPr>
              <a:t>12/6/2012</a:t>
            </a:fld>
            <a:endParaRPr lang="en-GB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96637-6E47-466B-B527-7CF646541C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936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87EE8-AFF3-4C25-9747-2903F68AFBF5}" type="datetimeFigureOut">
              <a:rPr lang="en-US"/>
              <a:pPr>
                <a:defRPr/>
              </a:pPr>
              <a:t>12/6/2012</a:t>
            </a:fld>
            <a:endParaRPr lang="en-GB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41C40-C945-48BC-B1C5-E975BB8037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57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CE5CD-9B1B-402E-8B4C-C4A1895D109C}" type="datetimeFigureOut">
              <a:rPr lang="en-US"/>
              <a:pPr>
                <a:defRPr/>
              </a:pPr>
              <a:t>12/6/2012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C0513-64AD-41BE-8B16-B19517AC1E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246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8B9FB-271F-42F3-8F98-DA0A9C148EFD}" type="datetimeFigureOut">
              <a:rPr lang="en-US"/>
              <a:pPr>
                <a:defRPr/>
              </a:pPr>
              <a:t>12/6/2012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BFFE9-221F-4397-B6F0-6074F0740C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36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77832-CD67-4ED0-BC76-BAD7E2B7FE78}" type="datetimeFigureOut">
              <a:rPr lang="en-US"/>
              <a:pPr>
                <a:defRPr/>
              </a:pPr>
              <a:t>12/6/2012</a:t>
            </a:fld>
            <a:endParaRPr lang="en-GB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140BE-8709-412A-8D9D-FC21A2CF0E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25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F7A93632-0323-4EFB-8054-B5E52D49B54D}" type="datetimeFigureOut">
              <a:rPr lang="en-US"/>
              <a:pPr>
                <a:defRPr/>
              </a:pPr>
              <a:t>12/6/2012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C86F54E1-E3DD-4C09-BF98-C38E2531C4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1" r:id="rId2"/>
    <p:sldLayoutId id="2147483729" r:id="rId3"/>
    <p:sldLayoutId id="2147483722" r:id="rId4"/>
    <p:sldLayoutId id="2147483723" r:id="rId5"/>
    <p:sldLayoutId id="2147483724" r:id="rId6"/>
    <p:sldLayoutId id="2147483725" r:id="rId7"/>
    <p:sldLayoutId id="2147483730" r:id="rId8"/>
    <p:sldLayoutId id="2147483731" r:id="rId9"/>
    <p:sldLayoutId id="2147483726" r:id="rId10"/>
    <p:sldLayoutId id="21474837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357188" y="3200400"/>
            <a:ext cx="8463284" cy="2964904"/>
          </a:xfrm>
        </p:spPr>
        <p:txBody>
          <a:bodyPr/>
          <a:lstStyle/>
          <a:p>
            <a:pPr eaLnBrk="1" hangingPunct="1"/>
            <a:r>
              <a:rPr lang="en-GB" sz="4000" b="1" dirty="0" smtClean="0">
                <a:solidFill>
                  <a:schemeClr val="tx1"/>
                </a:solidFill>
              </a:rPr>
              <a:t>“</a:t>
            </a:r>
            <a:r>
              <a:rPr lang="en-GB" sz="4000" b="1" dirty="0" smtClean="0">
                <a:solidFill>
                  <a:schemeClr val="tx1"/>
                </a:solidFill>
                <a:latin typeface="Arial" charset="0"/>
              </a:rPr>
              <a:t>Energy can neither be </a:t>
            </a:r>
            <a:r>
              <a:rPr lang="en-GB" sz="4000" b="1" dirty="0">
                <a:solidFill>
                  <a:schemeClr val="tx1"/>
                </a:solidFill>
                <a:latin typeface="Arial" charset="0"/>
              </a:rPr>
              <a:t>created </a:t>
            </a:r>
            <a:r>
              <a:rPr lang="en-GB" sz="4000" b="1" dirty="0" smtClean="0">
                <a:solidFill>
                  <a:schemeClr val="tx1"/>
                </a:solidFill>
                <a:latin typeface="Arial" charset="0"/>
              </a:rPr>
              <a:t>nor </a:t>
            </a:r>
            <a:r>
              <a:rPr lang="en-GB" sz="4000" b="1" dirty="0">
                <a:solidFill>
                  <a:schemeClr val="tx1"/>
                </a:solidFill>
                <a:latin typeface="Arial" charset="0"/>
              </a:rPr>
              <a:t>destroyed. It can only </a:t>
            </a:r>
            <a:r>
              <a:rPr lang="en-GB" sz="4000" b="1" dirty="0" smtClean="0">
                <a:solidFill>
                  <a:schemeClr val="tx1"/>
                </a:solidFill>
                <a:latin typeface="Arial" charset="0"/>
              </a:rPr>
              <a:t>be </a:t>
            </a:r>
            <a:r>
              <a:rPr lang="en-GB" sz="4000" b="1" u="sng" dirty="0" smtClean="0">
                <a:solidFill>
                  <a:schemeClr val="tx1"/>
                </a:solidFill>
                <a:latin typeface="Arial" charset="0"/>
              </a:rPr>
              <a:t>changed</a:t>
            </a:r>
            <a:r>
              <a:rPr lang="en-GB" sz="4000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GB" sz="4000" b="1" dirty="0">
                <a:solidFill>
                  <a:schemeClr val="tx1"/>
                </a:solidFill>
                <a:latin typeface="Arial" charset="0"/>
              </a:rPr>
              <a:t>from one form to another.” </a:t>
            </a:r>
            <a:r>
              <a:rPr lang="en-GB" sz="2800" b="1" dirty="0" smtClean="0">
                <a:solidFill>
                  <a:schemeClr val="bg1"/>
                </a:solidFill>
              </a:rPr>
              <a:t>one </a:t>
            </a:r>
            <a:r>
              <a:rPr lang="en-US" sz="2800" b="1" dirty="0">
                <a:solidFill>
                  <a:schemeClr val="bg1"/>
                </a:solidFill>
              </a:rPr>
              <a:t>“Energy </a:t>
            </a:r>
            <a:r>
              <a:rPr lang="en-US" sz="3600" dirty="0">
                <a:solidFill>
                  <a:schemeClr val="bg1"/>
                </a:solidFill>
              </a:rPr>
              <a:t>cannot be created or destroyed. It can only be changed from one form to another</a:t>
            </a:r>
            <a:r>
              <a:rPr lang="en-US" sz="3600" dirty="0" smtClean="0">
                <a:solidFill>
                  <a:schemeClr val="bg1"/>
                </a:solidFill>
              </a:rPr>
              <a:t>.”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en-GB" dirty="0" smtClean="0"/>
              <a:t>Conservation of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2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72400" cy="634082"/>
          </a:xfrm>
        </p:spPr>
        <p:txBody>
          <a:bodyPr/>
          <a:lstStyle/>
          <a:p>
            <a:pPr eaLnBrk="1" hangingPunct="1"/>
            <a:r>
              <a:rPr lang="en-GB" dirty="0" smtClean="0"/>
              <a:t>Law of Conservation of Energy</a:t>
            </a:r>
            <a:endParaRPr lang="en-GB" dirty="0" smtClean="0"/>
          </a:p>
        </p:txBody>
      </p:sp>
      <p:sp>
        <p:nvSpPr>
          <p:cNvPr id="9219" name="Content Placeholder 3"/>
          <p:cNvSpPr>
            <a:spLocks noGrp="1"/>
          </p:cNvSpPr>
          <p:nvPr>
            <p:ph sz="quarter" idx="1"/>
          </p:nvPr>
        </p:nvSpPr>
        <p:spPr>
          <a:xfrm>
            <a:off x="395536" y="1052736"/>
            <a:ext cx="8291264" cy="5400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sz="3200" dirty="0" smtClean="0"/>
              <a:t>THE RULES:</a:t>
            </a:r>
          </a:p>
          <a:p>
            <a:pPr eaLnBrk="1" hangingPunct="1"/>
            <a:r>
              <a:rPr lang="en-GB" sz="3200" dirty="0" smtClean="0"/>
              <a:t>Energy </a:t>
            </a:r>
            <a:r>
              <a:rPr lang="en-GB" sz="3200" dirty="0" smtClean="0"/>
              <a:t>going in </a:t>
            </a:r>
            <a:r>
              <a:rPr lang="en-GB" sz="3200" dirty="0" smtClean="0"/>
              <a:t>is always </a:t>
            </a:r>
            <a:r>
              <a:rPr lang="en-GB" sz="3200" u="sng" dirty="0" smtClean="0"/>
              <a:t>____________</a:t>
            </a:r>
            <a:r>
              <a:rPr lang="en-GB" sz="3200" dirty="0" smtClean="0"/>
              <a:t>to </a:t>
            </a:r>
            <a:r>
              <a:rPr lang="en-GB" sz="3200" dirty="0" smtClean="0"/>
              <a:t>energy </a:t>
            </a:r>
            <a:r>
              <a:rPr lang="en-GB" sz="3200" dirty="0" smtClean="0"/>
              <a:t>coming </a:t>
            </a:r>
            <a:r>
              <a:rPr lang="en-GB" sz="3200" dirty="0" smtClean="0"/>
              <a:t>out.</a:t>
            </a:r>
          </a:p>
          <a:p>
            <a:pPr eaLnBrk="1" hangingPunct="1"/>
            <a:endParaRPr lang="en-GB" sz="1800" dirty="0" smtClean="0"/>
          </a:p>
          <a:p>
            <a:pPr eaLnBrk="1" hangingPunct="1"/>
            <a:r>
              <a:rPr lang="en-GB" sz="3200" dirty="0"/>
              <a:t>T</a:t>
            </a:r>
            <a:r>
              <a:rPr lang="en-GB" sz="3200" dirty="0" smtClean="0"/>
              <a:t>here is </a:t>
            </a:r>
            <a:r>
              <a:rPr lang="en-GB" sz="3200" i="1" dirty="0" smtClean="0"/>
              <a:t>ALWAYS</a:t>
            </a:r>
            <a:r>
              <a:rPr lang="en-GB" sz="3200" dirty="0" smtClean="0"/>
              <a:t> ____________________ ENERGY </a:t>
            </a:r>
            <a:r>
              <a:rPr lang="en-GB" sz="3200" dirty="0" smtClean="0"/>
              <a:t>during any transfer. </a:t>
            </a:r>
            <a:endParaRPr lang="en-GB" sz="3200" dirty="0" smtClean="0"/>
          </a:p>
          <a:p>
            <a:pPr marL="0" indent="0" eaLnBrk="1" hangingPunct="1">
              <a:buNone/>
            </a:pPr>
            <a:endParaRPr lang="en-GB" sz="1600" dirty="0" smtClean="0"/>
          </a:p>
          <a:p>
            <a:pPr eaLnBrk="1" hangingPunct="1"/>
            <a:r>
              <a:rPr lang="en-GB" sz="3200" dirty="0" smtClean="0"/>
              <a:t>In most cases the wasted energy is usually </a:t>
            </a:r>
            <a:r>
              <a:rPr lang="en-GB" sz="3200" u="sng" dirty="0" smtClean="0"/>
              <a:t>___________ </a:t>
            </a:r>
            <a:r>
              <a:rPr lang="en-GB" sz="3200" dirty="0" smtClean="0"/>
              <a:t>and </a:t>
            </a:r>
            <a:r>
              <a:rPr lang="en-GB" sz="3200" dirty="0" smtClean="0"/>
              <a:t>so most energy transformations </a:t>
            </a:r>
            <a:r>
              <a:rPr lang="en-GB" sz="3200" dirty="0" smtClean="0"/>
              <a:t>include</a:t>
            </a:r>
            <a:r>
              <a:rPr lang="en-GB" sz="3200" dirty="0" smtClean="0"/>
              <a:t> </a:t>
            </a:r>
            <a:r>
              <a:rPr lang="en-GB" sz="3200" dirty="0" smtClean="0"/>
              <a:t>heat</a:t>
            </a:r>
            <a:r>
              <a:rPr lang="en-GB" sz="3200" dirty="0" smtClean="0"/>
              <a:t>.</a:t>
            </a:r>
          </a:p>
          <a:p>
            <a:pPr eaLnBrk="1" hangingPunct="1"/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Law of Conservation of Energy</a:t>
            </a:r>
            <a:endParaRPr lang="en-GB" dirty="0" smtClean="0"/>
          </a:p>
        </p:txBody>
      </p:sp>
      <p:sp>
        <p:nvSpPr>
          <p:cNvPr id="9219" name="Content Placeholder 3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500553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sz="3200" dirty="0" smtClean="0"/>
              <a:t>THE RULES:</a:t>
            </a:r>
          </a:p>
          <a:p>
            <a:pPr eaLnBrk="1" hangingPunct="1"/>
            <a:r>
              <a:rPr lang="en-GB" sz="3200" dirty="0" smtClean="0"/>
              <a:t>Energy </a:t>
            </a:r>
            <a:r>
              <a:rPr lang="en-GB" sz="3200" dirty="0" smtClean="0"/>
              <a:t>going in is </a:t>
            </a:r>
            <a:r>
              <a:rPr lang="en-GB" sz="3200" u="sng" dirty="0" smtClean="0"/>
              <a:t>ALWAYS EQUAL </a:t>
            </a:r>
            <a:r>
              <a:rPr lang="en-GB" sz="3200" dirty="0" smtClean="0"/>
              <a:t>to energy </a:t>
            </a:r>
            <a:r>
              <a:rPr lang="en-GB" sz="3200" dirty="0" smtClean="0"/>
              <a:t>coming </a:t>
            </a:r>
            <a:r>
              <a:rPr lang="en-GB" sz="3200" dirty="0" smtClean="0"/>
              <a:t>out.</a:t>
            </a:r>
          </a:p>
          <a:p>
            <a:pPr eaLnBrk="1" hangingPunct="1"/>
            <a:endParaRPr lang="en-GB" sz="800" dirty="0" smtClean="0"/>
          </a:p>
          <a:p>
            <a:pPr eaLnBrk="1" hangingPunct="1"/>
            <a:r>
              <a:rPr lang="en-GB" sz="3200" dirty="0"/>
              <a:t>T</a:t>
            </a:r>
            <a:r>
              <a:rPr lang="en-GB" sz="3200" dirty="0" smtClean="0"/>
              <a:t>here is </a:t>
            </a:r>
            <a:r>
              <a:rPr lang="en-GB" sz="3200" i="1" dirty="0" smtClean="0"/>
              <a:t>ALWAYS</a:t>
            </a:r>
            <a:r>
              <a:rPr lang="en-GB" sz="3200" dirty="0" smtClean="0"/>
              <a:t> </a:t>
            </a:r>
            <a:r>
              <a:rPr lang="en-GB" sz="3200" u="sng" dirty="0" smtClean="0"/>
              <a:t>WASTED </a:t>
            </a:r>
            <a:r>
              <a:rPr lang="en-GB" sz="3200" dirty="0" smtClean="0"/>
              <a:t>ENERGY</a:t>
            </a:r>
            <a:r>
              <a:rPr lang="en-GB" sz="3200" dirty="0"/>
              <a:t> </a:t>
            </a:r>
            <a:r>
              <a:rPr lang="en-GB" sz="3200" dirty="0" smtClean="0"/>
              <a:t>during any transfer. </a:t>
            </a:r>
            <a:endParaRPr lang="en-GB" sz="3200" dirty="0" smtClean="0"/>
          </a:p>
          <a:p>
            <a:pPr eaLnBrk="1" hangingPunct="1"/>
            <a:endParaRPr lang="en-GB" sz="500" dirty="0" smtClean="0"/>
          </a:p>
          <a:p>
            <a:pPr eaLnBrk="1" hangingPunct="1"/>
            <a:r>
              <a:rPr lang="en-GB" sz="3200" dirty="0" smtClean="0"/>
              <a:t>In most cases the wasted energy is usually </a:t>
            </a:r>
            <a:r>
              <a:rPr lang="en-GB" sz="3200" u="sng" dirty="0" smtClean="0"/>
              <a:t>heat</a:t>
            </a:r>
            <a:r>
              <a:rPr lang="en-GB" sz="3200" dirty="0" smtClean="0"/>
              <a:t> and so most energy transformations </a:t>
            </a:r>
            <a:r>
              <a:rPr lang="en-GB" sz="3200" dirty="0" smtClean="0"/>
              <a:t>include</a:t>
            </a:r>
            <a:r>
              <a:rPr lang="en-GB" sz="3200" dirty="0" smtClean="0"/>
              <a:t> </a:t>
            </a:r>
            <a:r>
              <a:rPr lang="en-GB" sz="3200" dirty="0" smtClean="0"/>
              <a:t>heat</a:t>
            </a:r>
            <a:r>
              <a:rPr lang="en-GB" sz="3200" dirty="0" smtClean="0"/>
              <a:t>.</a:t>
            </a:r>
          </a:p>
          <a:p>
            <a:pPr marL="0" indent="0" eaLnBrk="1" hangingPunct="1">
              <a:buNone/>
            </a:pPr>
            <a:r>
              <a:rPr lang="en-GB" sz="3200" dirty="0" smtClean="0"/>
              <a:t>(This is why XBOX 360s sometimes suffer from the “Red Ring of Death”)</a:t>
            </a: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345007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8"/>
          <p:cNvSpPr>
            <a:spLocks noChangeArrowheads="1"/>
          </p:cNvSpPr>
          <p:nvPr/>
        </p:nvSpPr>
        <p:spPr bwMode="auto">
          <a:xfrm>
            <a:off x="3654425" y="4419600"/>
            <a:ext cx="914400" cy="533400"/>
          </a:xfrm>
          <a:prstGeom prst="rightArrow">
            <a:avLst>
              <a:gd name="adj1" fmla="val 50000"/>
              <a:gd name="adj2" fmla="val 42857"/>
            </a:avLst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GB">
              <a:latin typeface="Perpetua" pitchFamily="18" charset="0"/>
            </a:endParaRPr>
          </a:p>
        </p:txBody>
      </p:sp>
      <p:sp>
        <p:nvSpPr>
          <p:cNvPr id="10243" name="Line 9"/>
          <p:cNvSpPr>
            <a:spLocks noChangeShapeType="1"/>
          </p:cNvSpPr>
          <p:nvPr/>
        </p:nvSpPr>
        <p:spPr bwMode="auto">
          <a:xfrm>
            <a:off x="742950" y="4832285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Line 10"/>
          <p:cNvSpPr>
            <a:spLocks noChangeShapeType="1"/>
          </p:cNvSpPr>
          <p:nvPr/>
        </p:nvSpPr>
        <p:spPr bwMode="auto">
          <a:xfrm>
            <a:off x="5493060" y="4082256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Line 11"/>
          <p:cNvSpPr>
            <a:spLocks noChangeShapeType="1"/>
          </p:cNvSpPr>
          <p:nvPr/>
        </p:nvSpPr>
        <p:spPr bwMode="auto">
          <a:xfrm>
            <a:off x="5493060" y="4908485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Line 12"/>
          <p:cNvSpPr>
            <a:spLocks noChangeShapeType="1"/>
          </p:cNvSpPr>
          <p:nvPr/>
        </p:nvSpPr>
        <p:spPr bwMode="auto">
          <a:xfrm>
            <a:off x="5493060" y="5696381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Text Box 17"/>
          <p:cNvSpPr txBox="1">
            <a:spLocks noChangeArrowheads="1"/>
          </p:cNvSpPr>
          <p:nvPr/>
        </p:nvSpPr>
        <p:spPr bwMode="auto">
          <a:xfrm>
            <a:off x="609600" y="990600"/>
            <a:ext cx="76962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dirty="0">
                <a:latin typeface="Perpetua" pitchFamily="18" charset="0"/>
              </a:rPr>
              <a:t>What are the main energy transfers </a:t>
            </a:r>
            <a:r>
              <a:rPr lang="en-GB" sz="2800" dirty="0" smtClean="0">
                <a:latin typeface="Perpetua" pitchFamily="18" charset="0"/>
              </a:rPr>
              <a:t>(changes) for </a:t>
            </a:r>
            <a:r>
              <a:rPr lang="en-GB" sz="2800" dirty="0">
                <a:latin typeface="Perpetua" pitchFamily="18" charset="0"/>
              </a:rPr>
              <a:t>a television</a:t>
            </a:r>
            <a:r>
              <a:rPr lang="en-GB" sz="2800" dirty="0" smtClean="0">
                <a:latin typeface="Perpetua" pitchFamily="18" charset="0"/>
              </a:rPr>
              <a:t>?</a:t>
            </a:r>
          </a:p>
          <a:p>
            <a:pPr eaLnBrk="1" hangingPunct="1">
              <a:spcBef>
                <a:spcPct val="50000"/>
              </a:spcBef>
            </a:pPr>
            <a:r>
              <a:rPr lang="en-GB" sz="2800" dirty="0" smtClean="0">
                <a:latin typeface="Perpetua" pitchFamily="18" charset="0"/>
              </a:rPr>
              <a:t>What kind of energy goes in? What kinds of energy come back out? </a:t>
            </a:r>
            <a:endParaRPr lang="en-GB" sz="2800" dirty="0">
              <a:latin typeface="Perpetua" pitchFamily="18" charset="0"/>
            </a:endParaRPr>
          </a:p>
        </p:txBody>
      </p:sp>
      <p:pic>
        <p:nvPicPr>
          <p:cNvPr id="10252" name="Picture 18" descr="T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300" y="2947193"/>
            <a:ext cx="1136650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22340" y="5373216"/>
            <a:ext cx="207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Arrow means “CHANGES TO”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8"/>
          <p:cNvSpPr>
            <a:spLocks noChangeArrowheads="1"/>
          </p:cNvSpPr>
          <p:nvPr/>
        </p:nvSpPr>
        <p:spPr bwMode="auto">
          <a:xfrm>
            <a:off x="4038600" y="3810000"/>
            <a:ext cx="914400" cy="533400"/>
          </a:xfrm>
          <a:prstGeom prst="rightArrow">
            <a:avLst>
              <a:gd name="adj1" fmla="val 50000"/>
              <a:gd name="adj2" fmla="val 42857"/>
            </a:avLst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GB">
              <a:latin typeface="Perpetua" pitchFamily="18" charset="0"/>
            </a:endParaRPr>
          </a:p>
        </p:txBody>
      </p:sp>
      <p:sp>
        <p:nvSpPr>
          <p:cNvPr id="10243" name="Line 9"/>
          <p:cNvSpPr>
            <a:spLocks noChangeShapeType="1"/>
          </p:cNvSpPr>
          <p:nvPr/>
        </p:nvSpPr>
        <p:spPr bwMode="auto">
          <a:xfrm>
            <a:off x="1143000" y="4191000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Line 10"/>
          <p:cNvSpPr>
            <a:spLocks noChangeShapeType="1"/>
          </p:cNvSpPr>
          <p:nvPr/>
        </p:nvSpPr>
        <p:spPr bwMode="auto">
          <a:xfrm>
            <a:off x="5562600" y="3505200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Line 11"/>
          <p:cNvSpPr>
            <a:spLocks noChangeShapeType="1"/>
          </p:cNvSpPr>
          <p:nvPr/>
        </p:nvSpPr>
        <p:spPr bwMode="auto">
          <a:xfrm>
            <a:off x="5562600" y="4191000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Line 12"/>
          <p:cNvSpPr>
            <a:spLocks noChangeShapeType="1"/>
          </p:cNvSpPr>
          <p:nvPr/>
        </p:nvSpPr>
        <p:spPr bwMode="auto">
          <a:xfrm>
            <a:off x="5562600" y="4953000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33" name="Text Box 13"/>
          <p:cNvSpPr txBox="1">
            <a:spLocks noChangeArrowheads="1"/>
          </p:cNvSpPr>
          <p:nvPr/>
        </p:nvSpPr>
        <p:spPr bwMode="auto">
          <a:xfrm>
            <a:off x="838200" y="3657600"/>
            <a:ext cx="2743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>
                <a:solidFill>
                  <a:srgbClr val="FF5050"/>
                </a:solidFill>
              </a:rPr>
              <a:t>electrical</a:t>
            </a:r>
          </a:p>
        </p:txBody>
      </p:sp>
      <p:sp>
        <p:nvSpPr>
          <p:cNvPr id="133134" name="Rectangle 14"/>
          <p:cNvSpPr>
            <a:spLocks noChangeArrowheads="1"/>
          </p:cNvSpPr>
          <p:nvPr/>
        </p:nvSpPr>
        <p:spPr bwMode="auto">
          <a:xfrm>
            <a:off x="6157913" y="2886075"/>
            <a:ext cx="9286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FF5050"/>
                </a:solidFill>
              </a:rPr>
              <a:t>light</a:t>
            </a:r>
          </a:p>
        </p:txBody>
      </p:sp>
      <p:sp>
        <p:nvSpPr>
          <p:cNvPr id="133135" name="Rectangle 15"/>
          <p:cNvSpPr>
            <a:spLocks noChangeArrowheads="1"/>
          </p:cNvSpPr>
          <p:nvPr/>
        </p:nvSpPr>
        <p:spPr bwMode="auto">
          <a:xfrm>
            <a:off x="6005513" y="3648075"/>
            <a:ext cx="12890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FF5050"/>
                </a:solidFill>
              </a:rPr>
              <a:t>sound</a:t>
            </a:r>
          </a:p>
        </p:txBody>
      </p:sp>
      <p:sp>
        <p:nvSpPr>
          <p:cNvPr id="133136" name="Rectangle 16"/>
          <p:cNvSpPr>
            <a:spLocks noChangeArrowheads="1"/>
          </p:cNvSpPr>
          <p:nvPr/>
        </p:nvSpPr>
        <p:spPr bwMode="auto">
          <a:xfrm>
            <a:off x="6129338" y="4410075"/>
            <a:ext cx="9731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FF5050"/>
                </a:solidFill>
              </a:rPr>
              <a:t>heat</a:t>
            </a:r>
          </a:p>
        </p:txBody>
      </p:sp>
      <p:sp>
        <p:nvSpPr>
          <p:cNvPr id="10251" name="Text Box 17"/>
          <p:cNvSpPr txBox="1">
            <a:spLocks noChangeArrowheads="1"/>
          </p:cNvSpPr>
          <p:nvPr/>
        </p:nvSpPr>
        <p:spPr bwMode="auto">
          <a:xfrm>
            <a:off x="609600" y="990600"/>
            <a:ext cx="7696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>
                <a:latin typeface="Perpetua" pitchFamily="18" charset="0"/>
              </a:rPr>
              <a:t>What are the main energy transfers for a television? </a:t>
            </a:r>
          </a:p>
        </p:txBody>
      </p:sp>
      <p:pic>
        <p:nvPicPr>
          <p:cNvPr id="10252" name="Picture 18" descr="T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438400"/>
            <a:ext cx="1136650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51396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3" grpId="0" autoUpdateAnimBg="0"/>
      <p:bldP spid="133134" grpId="0" autoUpdateAnimBg="0"/>
      <p:bldP spid="133135" grpId="0" autoUpdateAnimBg="0"/>
      <p:bldP spid="13313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5"/>
          <p:cNvSpPr>
            <a:spLocks noChangeArrowheads="1"/>
          </p:cNvSpPr>
          <p:nvPr/>
        </p:nvSpPr>
        <p:spPr bwMode="auto">
          <a:xfrm>
            <a:off x="4114800" y="3621088"/>
            <a:ext cx="914400" cy="533400"/>
          </a:xfrm>
          <a:prstGeom prst="rightArrow">
            <a:avLst>
              <a:gd name="adj1" fmla="val 50000"/>
              <a:gd name="adj2" fmla="val 42857"/>
            </a:avLst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GB">
              <a:latin typeface="Perpetua" pitchFamily="18" charset="0"/>
            </a:endParaRPr>
          </a:p>
        </p:txBody>
      </p:sp>
      <p:sp>
        <p:nvSpPr>
          <p:cNvPr id="11267" name="Line 6"/>
          <p:cNvSpPr>
            <a:spLocks noChangeShapeType="1"/>
          </p:cNvSpPr>
          <p:nvPr/>
        </p:nvSpPr>
        <p:spPr bwMode="auto">
          <a:xfrm>
            <a:off x="1219200" y="4002088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" name="Line 7"/>
          <p:cNvSpPr>
            <a:spLocks noChangeShapeType="1"/>
          </p:cNvSpPr>
          <p:nvPr/>
        </p:nvSpPr>
        <p:spPr bwMode="auto">
          <a:xfrm>
            <a:off x="5638800" y="3316288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Line 8"/>
          <p:cNvSpPr>
            <a:spLocks noChangeShapeType="1"/>
          </p:cNvSpPr>
          <p:nvPr/>
        </p:nvSpPr>
        <p:spPr bwMode="auto">
          <a:xfrm>
            <a:off x="5638800" y="4002088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Line 9"/>
          <p:cNvSpPr>
            <a:spLocks noChangeShapeType="1"/>
          </p:cNvSpPr>
          <p:nvPr/>
        </p:nvSpPr>
        <p:spPr bwMode="auto">
          <a:xfrm>
            <a:off x="5638800" y="4764088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Text Box 14"/>
          <p:cNvSpPr txBox="1">
            <a:spLocks noChangeArrowheads="1"/>
          </p:cNvSpPr>
          <p:nvPr/>
        </p:nvSpPr>
        <p:spPr bwMode="auto">
          <a:xfrm>
            <a:off x="609600" y="990600"/>
            <a:ext cx="7696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>
                <a:latin typeface="Perpetua" pitchFamily="18" charset="0"/>
              </a:rPr>
              <a:t>What are the main energy transfers for a car engine? </a:t>
            </a:r>
          </a:p>
        </p:txBody>
      </p:sp>
      <p:pic>
        <p:nvPicPr>
          <p:cNvPr id="11276" name="Picture 15" descr="c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478088"/>
            <a:ext cx="1752600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5"/>
          <p:cNvSpPr>
            <a:spLocks noChangeArrowheads="1"/>
          </p:cNvSpPr>
          <p:nvPr/>
        </p:nvSpPr>
        <p:spPr bwMode="auto">
          <a:xfrm>
            <a:off x="4114800" y="3621088"/>
            <a:ext cx="914400" cy="533400"/>
          </a:xfrm>
          <a:prstGeom prst="rightArrow">
            <a:avLst>
              <a:gd name="adj1" fmla="val 50000"/>
              <a:gd name="adj2" fmla="val 42857"/>
            </a:avLst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GB">
              <a:latin typeface="Perpetua" pitchFamily="18" charset="0"/>
            </a:endParaRPr>
          </a:p>
        </p:txBody>
      </p:sp>
      <p:sp>
        <p:nvSpPr>
          <p:cNvPr id="11267" name="Line 6"/>
          <p:cNvSpPr>
            <a:spLocks noChangeShapeType="1"/>
          </p:cNvSpPr>
          <p:nvPr/>
        </p:nvSpPr>
        <p:spPr bwMode="auto">
          <a:xfrm>
            <a:off x="1219200" y="4002088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" name="Line 7"/>
          <p:cNvSpPr>
            <a:spLocks noChangeShapeType="1"/>
          </p:cNvSpPr>
          <p:nvPr/>
        </p:nvSpPr>
        <p:spPr bwMode="auto">
          <a:xfrm>
            <a:off x="5638800" y="3316288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Line 8"/>
          <p:cNvSpPr>
            <a:spLocks noChangeShapeType="1"/>
          </p:cNvSpPr>
          <p:nvPr/>
        </p:nvSpPr>
        <p:spPr bwMode="auto">
          <a:xfrm>
            <a:off x="5638800" y="4002088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Line 9"/>
          <p:cNvSpPr>
            <a:spLocks noChangeShapeType="1"/>
          </p:cNvSpPr>
          <p:nvPr/>
        </p:nvSpPr>
        <p:spPr bwMode="auto">
          <a:xfrm>
            <a:off x="5638800" y="4764088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154" name="Text Box 10"/>
          <p:cNvSpPr txBox="1">
            <a:spLocks noChangeArrowheads="1"/>
          </p:cNvSpPr>
          <p:nvPr/>
        </p:nvSpPr>
        <p:spPr bwMode="auto">
          <a:xfrm>
            <a:off x="914400" y="3468688"/>
            <a:ext cx="2743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>
                <a:solidFill>
                  <a:srgbClr val="FF5050"/>
                </a:solidFill>
              </a:rPr>
              <a:t>chemical</a:t>
            </a:r>
          </a:p>
        </p:txBody>
      </p:sp>
      <p:sp>
        <p:nvSpPr>
          <p:cNvPr id="134155" name="Rectangle 11"/>
          <p:cNvSpPr>
            <a:spLocks noChangeArrowheads="1"/>
          </p:cNvSpPr>
          <p:nvPr/>
        </p:nvSpPr>
        <p:spPr bwMode="auto">
          <a:xfrm>
            <a:off x="6030913" y="2697163"/>
            <a:ext cx="13350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FF5050"/>
                </a:solidFill>
              </a:rPr>
              <a:t>kinetic</a:t>
            </a:r>
          </a:p>
        </p:txBody>
      </p:sp>
      <p:sp>
        <p:nvSpPr>
          <p:cNvPr id="134156" name="Rectangle 12"/>
          <p:cNvSpPr>
            <a:spLocks noChangeArrowheads="1"/>
          </p:cNvSpPr>
          <p:nvPr/>
        </p:nvSpPr>
        <p:spPr bwMode="auto">
          <a:xfrm>
            <a:off x="6081713" y="3459163"/>
            <a:ext cx="12890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FF5050"/>
                </a:solidFill>
              </a:rPr>
              <a:t>sound</a:t>
            </a:r>
          </a:p>
        </p:txBody>
      </p:sp>
      <p:sp>
        <p:nvSpPr>
          <p:cNvPr id="134157" name="Rectangle 13"/>
          <p:cNvSpPr>
            <a:spLocks noChangeArrowheads="1"/>
          </p:cNvSpPr>
          <p:nvPr/>
        </p:nvSpPr>
        <p:spPr bwMode="auto">
          <a:xfrm>
            <a:off x="6205538" y="4221163"/>
            <a:ext cx="9731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FF5050"/>
                </a:solidFill>
              </a:rPr>
              <a:t>heat</a:t>
            </a:r>
          </a:p>
        </p:txBody>
      </p:sp>
      <p:sp>
        <p:nvSpPr>
          <p:cNvPr id="11275" name="Text Box 14"/>
          <p:cNvSpPr txBox="1">
            <a:spLocks noChangeArrowheads="1"/>
          </p:cNvSpPr>
          <p:nvPr/>
        </p:nvSpPr>
        <p:spPr bwMode="auto">
          <a:xfrm>
            <a:off x="609600" y="990600"/>
            <a:ext cx="7696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>
                <a:latin typeface="Perpetua" pitchFamily="18" charset="0"/>
              </a:rPr>
              <a:t>What are the main energy transfers for a car engine? </a:t>
            </a:r>
          </a:p>
        </p:txBody>
      </p:sp>
      <p:pic>
        <p:nvPicPr>
          <p:cNvPr id="11276" name="Picture 15" descr="c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478088"/>
            <a:ext cx="1752600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35275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54" grpId="0" autoUpdateAnimBg="0"/>
      <p:bldP spid="134155" grpId="0" autoUpdateAnimBg="0"/>
      <p:bldP spid="134156" grpId="0" autoUpdateAnimBg="0"/>
      <p:bldP spid="13415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4"/>
          <p:cNvSpPr>
            <a:spLocks noChangeArrowheads="1"/>
          </p:cNvSpPr>
          <p:nvPr/>
        </p:nvSpPr>
        <p:spPr bwMode="auto">
          <a:xfrm>
            <a:off x="4038600" y="3810000"/>
            <a:ext cx="914400" cy="533400"/>
          </a:xfrm>
          <a:prstGeom prst="rightArrow">
            <a:avLst>
              <a:gd name="adj1" fmla="val 50000"/>
              <a:gd name="adj2" fmla="val 42857"/>
            </a:avLst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GB">
              <a:latin typeface="Perpetua" pitchFamily="18" charset="0"/>
            </a:endParaRPr>
          </a:p>
        </p:txBody>
      </p:sp>
      <p:sp>
        <p:nvSpPr>
          <p:cNvPr id="12291" name="Line 5"/>
          <p:cNvSpPr>
            <a:spLocks noChangeShapeType="1"/>
          </p:cNvSpPr>
          <p:nvPr/>
        </p:nvSpPr>
        <p:spPr bwMode="auto">
          <a:xfrm>
            <a:off x="1143000" y="4191000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Line 6"/>
          <p:cNvSpPr>
            <a:spLocks noChangeShapeType="1"/>
          </p:cNvSpPr>
          <p:nvPr/>
        </p:nvSpPr>
        <p:spPr bwMode="auto">
          <a:xfrm>
            <a:off x="5562600" y="3505200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Line 7"/>
          <p:cNvSpPr>
            <a:spLocks noChangeShapeType="1"/>
          </p:cNvSpPr>
          <p:nvPr/>
        </p:nvSpPr>
        <p:spPr bwMode="auto">
          <a:xfrm>
            <a:off x="5562600" y="4191000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Text Box 13"/>
          <p:cNvSpPr txBox="1">
            <a:spLocks noChangeArrowheads="1"/>
          </p:cNvSpPr>
          <p:nvPr/>
        </p:nvSpPr>
        <p:spPr bwMode="auto">
          <a:xfrm>
            <a:off x="857250" y="1000125"/>
            <a:ext cx="701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>
                <a:latin typeface="Perpetua" pitchFamily="18" charset="0"/>
              </a:rPr>
              <a:t>What are the main energy transfers for a radio? </a:t>
            </a:r>
          </a:p>
        </p:txBody>
      </p:sp>
      <p:sp>
        <p:nvSpPr>
          <p:cNvPr id="135182" name="Rectangle 14"/>
          <p:cNvSpPr>
            <a:spLocks noChangeArrowheads="1"/>
          </p:cNvSpPr>
          <p:nvPr/>
        </p:nvSpPr>
        <p:spPr bwMode="auto">
          <a:xfrm>
            <a:off x="3352800" y="4800600"/>
            <a:ext cx="19812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latin typeface="Perpetua" pitchFamily="18" charset="0"/>
            </a:endParaRPr>
          </a:p>
        </p:txBody>
      </p:sp>
      <p:pic>
        <p:nvPicPr>
          <p:cNvPr id="12299" name="Picture 16" descr="radio_tap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514600"/>
            <a:ext cx="1600200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8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4"/>
          <p:cNvSpPr>
            <a:spLocks noChangeArrowheads="1"/>
          </p:cNvSpPr>
          <p:nvPr/>
        </p:nvSpPr>
        <p:spPr bwMode="auto">
          <a:xfrm>
            <a:off x="4038600" y="3810000"/>
            <a:ext cx="914400" cy="533400"/>
          </a:xfrm>
          <a:prstGeom prst="rightArrow">
            <a:avLst>
              <a:gd name="adj1" fmla="val 50000"/>
              <a:gd name="adj2" fmla="val 42857"/>
            </a:avLst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GB">
              <a:latin typeface="Perpetua" pitchFamily="18" charset="0"/>
            </a:endParaRPr>
          </a:p>
        </p:txBody>
      </p:sp>
      <p:sp>
        <p:nvSpPr>
          <p:cNvPr id="12291" name="Line 5"/>
          <p:cNvSpPr>
            <a:spLocks noChangeShapeType="1"/>
          </p:cNvSpPr>
          <p:nvPr/>
        </p:nvSpPr>
        <p:spPr bwMode="auto">
          <a:xfrm>
            <a:off x="1143000" y="4191000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Line 6"/>
          <p:cNvSpPr>
            <a:spLocks noChangeShapeType="1"/>
          </p:cNvSpPr>
          <p:nvPr/>
        </p:nvSpPr>
        <p:spPr bwMode="auto">
          <a:xfrm>
            <a:off x="5562600" y="3505200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Line 7"/>
          <p:cNvSpPr>
            <a:spLocks noChangeShapeType="1"/>
          </p:cNvSpPr>
          <p:nvPr/>
        </p:nvSpPr>
        <p:spPr bwMode="auto">
          <a:xfrm>
            <a:off x="5562600" y="4191000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77" name="Text Box 9"/>
          <p:cNvSpPr txBox="1">
            <a:spLocks noChangeArrowheads="1"/>
          </p:cNvSpPr>
          <p:nvPr/>
        </p:nvSpPr>
        <p:spPr bwMode="auto">
          <a:xfrm>
            <a:off x="838200" y="3657600"/>
            <a:ext cx="2743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dirty="0" smtClean="0">
                <a:solidFill>
                  <a:srgbClr val="FF5050"/>
                </a:solidFill>
              </a:rPr>
              <a:t>electrical</a:t>
            </a:r>
            <a:endParaRPr lang="en-GB" sz="3200" dirty="0">
              <a:solidFill>
                <a:srgbClr val="FF5050"/>
              </a:solidFill>
            </a:endParaRPr>
          </a:p>
        </p:txBody>
      </p:sp>
      <p:sp>
        <p:nvSpPr>
          <p:cNvPr id="135178" name="Rectangle 10"/>
          <p:cNvSpPr>
            <a:spLocks noChangeArrowheads="1"/>
          </p:cNvSpPr>
          <p:nvPr/>
        </p:nvSpPr>
        <p:spPr bwMode="auto">
          <a:xfrm>
            <a:off x="5980113" y="2886075"/>
            <a:ext cx="12890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3200" dirty="0" smtClean="0">
                <a:solidFill>
                  <a:srgbClr val="FF5050"/>
                </a:solidFill>
              </a:rPr>
              <a:t>sound</a:t>
            </a:r>
            <a:endParaRPr lang="en-GB" sz="3200" dirty="0">
              <a:solidFill>
                <a:srgbClr val="FF5050"/>
              </a:solidFill>
            </a:endParaRPr>
          </a:p>
        </p:txBody>
      </p:sp>
      <p:sp>
        <p:nvSpPr>
          <p:cNvPr id="135179" name="Rectangle 11"/>
          <p:cNvSpPr>
            <a:spLocks noChangeArrowheads="1"/>
          </p:cNvSpPr>
          <p:nvPr/>
        </p:nvSpPr>
        <p:spPr bwMode="auto">
          <a:xfrm>
            <a:off x="6162675" y="3648075"/>
            <a:ext cx="9731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3200" dirty="0" smtClean="0">
                <a:solidFill>
                  <a:srgbClr val="FF5050"/>
                </a:solidFill>
              </a:rPr>
              <a:t>heat</a:t>
            </a:r>
            <a:endParaRPr lang="en-GB" sz="3200" dirty="0">
              <a:solidFill>
                <a:srgbClr val="FF5050"/>
              </a:solidFill>
            </a:endParaRPr>
          </a:p>
        </p:txBody>
      </p:sp>
      <p:sp>
        <p:nvSpPr>
          <p:cNvPr id="12297" name="Text Box 13"/>
          <p:cNvSpPr txBox="1">
            <a:spLocks noChangeArrowheads="1"/>
          </p:cNvSpPr>
          <p:nvPr/>
        </p:nvSpPr>
        <p:spPr bwMode="auto">
          <a:xfrm>
            <a:off x="857250" y="1000125"/>
            <a:ext cx="701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>
                <a:latin typeface="Perpetua" pitchFamily="18" charset="0"/>
              </a:rPr>
              <a:t>What are the main energy transfers for a radio? </a:t>
            </a:r>
          </a:p>
        </p:txBody>
      </p:sp>
      <p:sp>
        <p:nvSpPr>
          <p:cNvPr id="135182" name="Rectangle 14"/>
          <p:cNvSpPr>
            <a:spLocks noChangeArrowheads="1"/>
          </p:cNvSpPr>
          <p:nvPr/>
        </p:nvSpPr>
        <p:spPr bwMode="auto">
          <a:xfrm>
            <a:off x="3352800" y="4800600"/>
            <a:ext cx="19812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latin typeface="Perpetua" pitchFamily="18" charset="0"/>
            </a:endParaRPr>
          </a:p>
        </p:txBody>
      </p:sp>
      <p:pic>
        <p:nvPicPr>
          <p:cNvPr id="12299" name="Picture 16" descr="radio_tap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514600"/>
            <a:ext cx="1600200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43420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7" grpId="0" autoUpdateAnimBg="0"/>
      <p:bldP spid="135178" grpId="0" autoUpdateAnimBg="0"/>
      <p:bldP spid="135179" grpId="0" autoUpdateAnimBg="0"/>
      <p:bldP spid="13518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8"/>
          <p:cNvSpPr>
            <a:spLocks noChangeArrowheads="1"/>
          </p:cNvSpPr>
          <p:nvPr/>
        </p:nvSpPr>
        <p:spPr bwMode="auto">
          <a:xfrm>
            <a:off x="4011839" y="4343400"/>
            <a:ext cx="914400" cy="533400"/>
          </a:xfrm>
          <a:prstGeom prst="rightArrow">
            <a:avLst>
              <a:gd name="adj1" fmla="val 50000"/>
              <a:gd name="adj2" fmla="val 42857"/>
            </a:avLst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GB">
              <a:latin typeface="Perpetua" pitchFamily="18" charset="0"/>
            </a:endParaRPr>
          </a:p>
        </p:txBody>
      </p:sp>
      <p:sp>
        <p:nvSpPr>
          <p:cNvPr id="14339" name="Line 9"/>
          <p:cNvSpPr>
            <a:spLocks noChangeShapeType="1"/>
          </p:cNvSpPr>
          <p:nvPr/>
        </p:nvSpPr>
        <p:spPr bwMode="auto">
          <a:xfrm>
            <a:off x="584200" y="4653136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Line 10"/>
          <p:cNvSpPr>
            <a:spLocks noChangeShapeType="1"/>
          </p:cNvSpPr>
          <p:nvPr/>
        </p:nvSpPr>
        <p:spPr bwMode="auto">
          <a:xfrm>
            <a:off x="5640273" y="3937271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Line 11"/>
          <p:cNvSpPr>
            <a:spLocks noChangeShapeType="1"/>
          </p:cNvSpPr>
          <p:nvPr/>
        </p:nvSpPr>
        <p:spPr bwMode="auto">
          <a:xfrm>
            <a:off x="5640273" y="4522560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Line 12"/>
          <p:cNvSpPr>
            <a:spLocks noChangeShapeType="1"/>
          </p:cNvSpPr>
          <p:nvPr/>
        </p:nvSpPr>
        <p:spPr bwMode="auto">
          <a:xfrm>
            <a:off x="5640273" y="5117079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Text Box 13"/>
          <p:cNvSpPr txBox="1">
            <a:spLocks noChangeArrowheads="1"/>
          </p:cNvSpPr>
          <p:nvPr/>
        </p:nvSpPr>
        <p:spPr bwMode="auto">
          <a:xfrm>
            <a:off x="578587" y="4053681"/>
            <a:ext cx="2743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dirty="0">
                <a:solidFill>
                  <a:srgbClr val="FF5050"/>
                </a:solidFill>
              </a:rPr>
              <a:t>electrical</a:t>
            </a:r>
          </a:p>
        </p:txBody>
      </p:sp>
      <p:sp>
        <p:nvSpPr>
          <p:cNvPr id="14344" name="Rectangle 14"/>
          <p:cNvSpPr>
            <a:spLocks noChangeArrowheads="1"/>
          </p:cNvSpPr>
          <p:nvPr/>
        </p:nvSpPr>
        <p:spPr bwMode="auto">
          <a:xfrm>
            <a:off x="6258605" y="3213779"/>
            <a:ext cx="9286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3200" dirty="0">
                <a:solidFill>
                  <a:srgbClr val="FF5050"/>
                </a:solidFill>
              </a:rPr>
              <a:t>light</a:t>
            </a:r>
          </a:p>
        </p:txBody>
      </p:sp>
      <p:sp>
        <p:nvSpPr>
          <p:cNvPr id="14346" name="Rectangle 16"/>
          <p:cNvSpPr>
            <a:spLocks noChangeArrowheads="1"/>
          </p:cNvSpPr>
          <p:nvPr/>
        </p:nvSpPr>
        <p:spPr bwMode="auto">
          <a:xfrm>
            <a:off x="6258605" y="4522560"/>
            <a:ext cx="9731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FF5050"/>
                </a:solidFill>
              </a:rPr>
              <a:t>heat</a:t>
            </a:r>
          </a:p>
        </p:txBody>
      </p:sp>
      <p:sp>
        <p:nvSpPr>
          <p:cNvPr id="14347" name="Text Box 17"/>
          <p:cNvSpPr txBox="1">
            <a:spLocks noChangeArrowheads="1"/>
          </p:cNvSpPr>
          <p:nvPr/>
        </p:nvSpPr>
        <p:spPr bwMode="auto">
          <a:xfrm>
            <a:off x="584200" y="548680"/>
            <a:ext cx="76962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dirty="0" smtClean="0">
                <a:latin typeface="Perpetua" pitchFamily="18" charset="0"/>
              </a:rPr>
              <a:t>Remember the TV?</a:t>
            </a:r>
          </a:p>
          <a:p>
            <a:pPr eaLnBrk="1" hangingPunct="1">
              <a:spcBef>
                <a:spcPct val="50000"/>
              </a:spcBef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amount of electrical energy which is inputted equals the total amount of energy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outputted 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means:</a:t>
            </a:r>
            <a:endParaRPr lang="en-GB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48" name="Picture 18" descr="T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131" y="2945492"/>
            <a:ext cx="1136650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4431" y="4725144"/>
            <a:ext cx="7029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 smtClean="0"/>
          </a:p>
          <a:p>
            <a:r>
              <a:rPr lang="en-US" sz="2800" b="1" dirty="0" smtClean="0"/>
              <a:t>The amount of Electrical energy = amount of light energy + amount of sound energy + amount of heat energy</a:t>
            </a:r>
            <a:endParaRPr lang="en-US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6157913" y="3937271"/>
            <a:ext cx="13003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solidFill>
                  <a:srgbClr val="FF5050"/>
                </a:solidFill>
              </a:rPr>
              <a:t>sound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2986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Content Placeholder 3" descr="4122234596.jpg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00375" y="1857375"/>
            <a:ext cx="2857500" cy="2857500"/>
          </a:xfrm>
        </p:spPr>
      </p:pic>
      <p:sp>
        <p:nvSpPr>
          <p:cNvPr id="5" name="TextBox 4"/>
          <p:cNvSpPr txBox="1"/>
          <p:nvPr/>
        </p:nvSpPr>
        <p:spPr>
          <a:xfrm>
            <a:off x="214313" y="3357563"/>
            <a:ext cx="2357437" cy="954087"/>
          </a:xfrm>
          <a:prstGeom prst="rect">
            <a:avLst/>
          </a:prstGeom>
          <a:solidFill>
            <a:srgbClr val="92D050">
              <a:alpha val="50000"/>
            </a:srgb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800" dirty="0">
                <a:solidFill>
                  <a:srgbClr val="00B050"/>
                </a:solidFill>
                <a:latin typeface="+mn-lt"/>
              </a:rPr>
              <a:t>Electrical energy</a:t>
            </a:r>
          </a:p>
          <a:p>
            <a:pPr algn="ctr">
              <a:defRPr/>
            </a:pPr>
            <a:r>
              <a:rPr lang="en-GB" sz="2800" dirty="0">
                <a:solidFill>
                  <a:srgbClr val="00B050"/>
                </a:solidFill>
                <a:latin typeface="+mn-lt"/>
              </a:rPr>
              <a:t>100%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43563" y="5572125"/>
            <a:ext cx="2357437" cy="954107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800" dirty="0">
                <a:solidFill>
                  <a:srgbClr val="FF0000"/>
                </a:solidFill>
                <a:latin typeface="+mn-lt"/>
              </a:rPr>
              <a:t>Heat </a:t>
            </a:r>
            <a:r>
              <a:rPr lang="en-GB" sz="2800" dirty="0" smtClean="0">
                <a:solidFill>
                  <a:srgbClr val="FF0000"/>
                </a:solidFill>
                <a:latin typeface="+mn-lt"/>
              </a:rPr>
              <a:t>energy</a:t>
            </a:r>
            <a:r>
              <a:rPr lang="en-GB" sz="2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GB" sz="2800" dirty="0" smtClean="0">
                <a:solidFill>
                  <a:srgbClr val="FF0000"/>
                </a:solidFill>
                <a:latin typeface="+mn-lt"/>
              </a:rPr>
              <a:t>= ________ %</a:t>
            </a:r>
            <a:endParaRPr lang="en-GB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86500" y="3071813"/>
            <a:ext cx="2571750" cy="18161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800" dirty="0">
                <a:solidFill>
                  <a:srgbClr val="FF0000"/>
                </a:solidFill>
                <a:latin typeface="+mn-lt"/>
              </a:rPr>
              <a:t>Kinetic energy</a:t>
            </a:r>
          </a:p>
          <a:p>
            <a:pPr algn="ctr">
              <a:defRPr/>
            </a:pPr>
            <a:r>
              <a:rPr lang="en-GB" sz="2800" dirty="0">
                <a:solidFill>
                  <a:srgbClr val="FF0000"/>
                </a:solidFill>
                <a:latin typeface="+mn-lt"/>
              </a:rPr>
              <a:t>22%</a:t>
            </a:r>
          </a:p>
          <a:p>
            <a:pPr algn="ctr">
              <a:defRPr/>
            </a:pPr>
            <a:r>
              <a:rPr lang="en-GB" sz="2800" dirty="0">
                <a:solidFill>
                  <a:srgbClr val="FF0000"/>
                </a:solidFill>
                <a:latin typeface="+mn-lt"/>
              </a:rPr>
              <a:t>(Wasted vibration of the drill)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57938" y="428625"/>
            <a:ext cx="2357437" cy="1816100"/>
          </a:xfrm>
          <a:prstGeom prst="rect">
            <a:avLst/>
          </a:prstGeom>
          <a:solidFill>
            <a:srgbClr val="92D050">
              <a:alpha val="50000"/>
            </a:srgb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800" dirty="0">
                <a:solidFill>
                  <a:srgbClr val="00B050"/>
                </a:solidFill>
                <a:latin typeface="+mn-lt"/>
              </a:rPr>
              <a:t>Kinetic energy</a:t>
            </a:r>
          </a:p>
          <a:p>
            <a:pPr algn="ctr">
              <a:defRPr/>
            </a:pPr>
            <a:r>
              <a:rPr lang="en-GB" sz="2800" dirty="0">
                <a:solidFill>
                  <a:srgbClr val="00B050"/>
                </a:solidFill>
                <a:latin typeface="+mn-lt"/>
              </a:rPr>
              <a:t>58%</a:t>
            </a:r>
          </a:p>
          <a:p>
            <a:pPr algn="ctr">
              <a:defRPr/>
            </a:pPr>
            <a:r>
              <a:rPr lang="en-GB" sz="2800" dirty="0">
                <a:solidFill>
                  <a:srgbClr val="00B050"/>
                </a:solidFill>
                <a:latin typeface="+mn-lt"/>
              </a:rPr>
              <a:t>(Useful spinning of the drill bit)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714625" y="3786188"/>
            <a:ext cx="928688" cy="71437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5750719" y="1464469"/>
            <a:ext cx="571500" cy="500062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429250" y="3357563"/>
            <a:ext cx="714375" cy="285750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H="1">
            <a:off x="5214937" y="4714876"/>
            <a:ext cx="785813" cy="500062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57188" y="571500"/>
            <a:ext cx="4786312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 smtClean="0">
                <a:latin typeface="+mj-lt"/>
              </a:rPr>
              <a:t>Example of Energy </a:t>
            </a:r>
            <a:r>
              <a:rPr lang="en-GB" sz="3600" dirty="0">
                <a:latin typeface="+mj-lt"/>
              </a:rPr>
              <a:t>Transfer </a:t>
            </a:r>
            <a:r>
              <a:rPr lang="en-GB" sz="3600" dirty="0" smtClean="0">
                <a:latin typeface="+mj-lt"/>
              </a:rPr>
              <a:t>Amounts</a:t>
            </a:r>
            <a:endParaRPr lang="en-GB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are </a:t>
            </a:r>
            <a:r>
              <a:rPr lang="en-US" dirty="0" smtClean="0"/>
              <a:t>the </a:t>
            </a:r>
            <a:r>
              <a:rPr lang="en-US" dirty="0" smtClean="0"/>
              <a:t>forms of energy?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29816" y="1052736"/>
            <a:ext cx="7772400" cy="75706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Remember “ Most Kids Hate Learning GCSE </a:t>
            </a:r>
            <a:r>
              <a:rPr lang="en-US" dirty="0" smtClean="0"/>
              <a:t>Energy Names </a:t>
            </a:r>
            <a:r>
              <a:rPr lang="en-US" dirty="0" smtClean="0"/>
              <a:t>“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670472"/>
            <a:ext cx="396044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1. ___________</a:t>
            </a:r>
          </a:p>
          <a:p>
            <a:endParaRPr lang="en-US" sz="3200" dirty="0" smtClean="0"/>
          </a:p>
          <a:p>
            <a:r>
              <a:rPr lang="en-US" sz="3200" dirty="0" smtClean="0"/>
              <a:t>2. ___________</a:t>
            </a:r>
          </a:p>
          <a:p>
            <a:endParaRPr lang="en-US" sz="3200" dirty="0" smtClean="0"/>
          </a:p>
          <a:p>
            <a:r>
              <a:rPr lang="en-US" sz="3200" dirty="0" smtClean="0"/>
              <a:t>3. ___________</a:t>
            </a:r>
          </a:p>
          <a:p>
            <a:endParaRPr lang="en-US" sz="3200" dirty="0" smtClean="0"/>
          </a:p>
          <a:p>
            <a:r>
              <a:rPr lang="en-US" sz="3200" dirty="0" smtClean="0"/>
              <a:t>4. </a:t>
            </a:r>
            <a:r>
              <a:rPr lang="en-US" sz="3200" dirty="0" smtClean="0"/>
              <a:t>___________</a:t>
            </a:r>
          </a:p>
          <a:p>
            <a:endParaRPr lang="en-US" sz="3200" dirty="0" smtClean="0"/>
          </a:p>
          <a:p>
            <a:r>
              <a:rPr lang="en-US" sz="3200" dirty="0" smtClean="0"/>
              <a:t>5</a:t>
            </a:r>
            <a:r>
              <a:rPr lang="en-US" sz="3200" dirty="0"/>
              <a:t>. ___________</a:t>
            </a:r>
          </a:p>
          <a:p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427984" y="1670472"/>
            <a:ext cx="41764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/>
              <a:t>6</a:t>
            </a:r>
            <a:r>
              <a:rPr lang="en-US" sz="4000" dirty="0" smtClean="0"/>
              <a:t>. ___________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7. ___________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8.</a:t>
            </a:r>
            <a:r>
              <a:rPr lang="en-US" sz="4000" dirty="0"/>
              <a:t> </a:t>
            </a:r>
            <a:r>
              <a:rPr lang="en-US" sz="4000" dirty="0" smtClean="0"/>
              <a:t>___________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9. </a:t>
            </a:r>
            <a:r>
              <a:rPr lang="en-US" sz="4000" dirty="0" smtClean="0"/>
              <a:t>___________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10. </a:t>
            </a:r>
            <a:r>
              <a:rPr lang="en-US" sz="4000" dirty="0"/>
              <a:t>___________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219331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9592" y="548680"/>
            <a:ext cx="7772400" cy="720080"/>
          </a:xfrm>
        </p:spPr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en-GB" u="sng" dirty="0">
                <a:latin typeface="Arial" pitchFamily="34" charset="0"/>
                <a:cs typeface="Arial" pitchFamily="34" charset="0"/>
              </a:rPr>
              <a:t>nine</a:t>
            </a:r>
            <a:r>
              <a:rPr lang="en-GB" dirty="0">
                <a:latin typeface="Arial" pitchFamily="34" charset="0"/>
                <a:cs typeface="Arial" pitchFamily="34" charset="0"/>
              </a:rPr>
              <a:t> forms of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energy are:</a:t>
            </a:r>
            <a:endParaRPr lang="en-US" sz="2400" dirty="0"/>
          </a:p>
        </p:txBody>
      </p:sp>
      <p:sp>
        <p:nvSpPr>
          <p:cNvPr id="6146" name="Subtitle 2"/>
          <p:cNvSpPr>
            <a:spLocks noGrp="1"/>
          </p:cNvSpPr>
          <p:nvPr>
            <p:ph sz="quarter" idx="1"/>
          </p:nvPr>
        </p:nvSpPr>
        <p:spPr>
          <a:xfrm>
            <a:off x="472158" y="1603360"/>
            <a:ext cx="4603898" cy="4572000"/>
          </a:xfrm>
        </p:spPr>
        <p:txBody>
          <a:bodyPr/>
          <a:lstStyle/>
          <a:p>
            <a:pPr marL="742950" indent="-742950" eaLnBrk="1" hangingPunct="1">
              <a:buFont typeface="+mj-lt"/>
              <a:buAutoNum type="arabicPeriod"/>
            </a:pPr>
            <a:endParaRPr lang="en-GB" sz="3600" b="1" u="sng" dirty="0" smtClean="0">
              <a:latin typeface="Arial" pitchFamily="34" charset="0"/>
              <a:cs typeface="Arial" pitchFamily="34" charset="0"/>
            </a:endParaRPr>
          </a:p>
          <a:p>
            <a:pPr marL="742950" indent="-742950" eaLnBrk="1" hangingPunct="1">
              <a:buFont typeface="+mj-lt"/>
              <a:buAutoNum type="arabicPeriod"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agnetic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marL="742950" indent="-742950" eaLnBrk="1" hangingPunct="1">
              <a:buFont typeface="+mj-lt"/>
              <a:buAutoNum type="arabicPeriod"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inetic (moving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742950" indent="-742950" eaLnBrk="1" hangingPunct="1">
              <a:buFont typeface="+mj-lt"/>
              <a:buAutoNum type="arabicPeriod"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eat (Thermal)</a:t>
            </a:r>
          </a:p>
          <a:p>
            <a:pPr marL="742950" lvl="0" indent="-742950" eaLnBrk="1" hangingPunct="1">
              <a:buFont typeface="+mj-lt"/>
              <a:buAutoNum type="arabicPeriod"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ight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marL="742950" indent="-742950" eaLnBrk="1" hangingPunct="1">
              <a:buFont typeface="+mj-lt"/>
              <a:buAutoNum type="arabicPeriod"/>
            </a:pPr>
            <a:r>
              <a:rPr lang="en-GB" sz="3600" b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GB" sz="3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ravitational</a:t>
            </a:r>
          </a:p>
          <a:p>
            <a:pPr marL="742950" lvl="0" indent="-742950" eaLnBrk="1" hangingPunct="1">
              <a:buFont typeface="+mj-lt"/>
              <a:buAutoNum type="arabicPeriod"/>
            </a:pPr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None/>
            </a:pPr>
            <a:endParaRPr lang="en-GB" sz="3600" b="1" dirty="0" smtClean="0"/>
          </a:p>
          <a:p>
            <a:pPr eaLnBrk="1" hangingPunct="1"/>
            <a:endParaRPr lang="en-GB" sz="36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148064" y="1613565"/>
            <a:ext cx="3456384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0" indent="-742950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6"/>
            </a:pPr>
            <a:endParaRPr lang="en-GB" sz="3600" b="1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0" indent="-742950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6"/>
            </a:pPr>
            <a:r>
              <a:rPr lang="en-GB" sz="36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GB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hemical</a:t>
            </a:r>
            <a:endParaRPr lang="en-GB" sz="36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0" indent="-742950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6"/>
            </a:pPr>
            <a:r>
              <a:rPr lang="en-GB" sz="36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GB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ound </a:t>
            </a:r>
            <a:endParaRPr lang="en-GB" sz="36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0" indent="-742950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6"/>
            </a:pPr>
            <a:r>
              <a:rPr lang="en-GB" sz="36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GB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lectrical</a:t>
            </a:r>
            <a:endParaRPr lang="en-GB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indent="-742950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6"/>
            </a:pPr>
            <a:r>
              <a:rPr lang="en-GB" sz="36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GB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lastic</a:t>
            </a:r>
          </a:p>
          <a:p>
            <a:pPr marL="742950" indent="-742950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6"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uclear 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1198493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“Most </a:t>
            </a:r>
            <a:r>
              <a:rPr lang="en-GB" b="1" dirty="0"/>
              <a:t>Kids Hate Learning GCSE </a:t>
            </a:r>
            <a:r>
              <a:rPr lang="en-GB" b="1" dirty="0" smtClean="0"/>
              <a:t>Energy Names</a:t>
            </a:r>
            <a:r>
              <a:rPr lang="en-GB" b="1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84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Learning Targets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I will be able to say or write the Law of Conservation of Energy</a:t>
            </a:r>
          </a:p>
          <a:p>
            <a:pPr eaLnBrk="1" hangingPunct="1"/>
            <a:r>
              <a:rPr lang="en-GB" dirty="0" smtClean="0"/>
              <a:t>I will be able to explain what the Law of Conservation of Energy means. </a:t>
            </a:r>
          </a:p>
          <a:p>
            <a:pPr eaLnBrk="1" hangingPunct="1"/>
            <a:r>
              <a:rPr lang="en-GB" dirty="0" smtClean="0"/>
              <a:t>I will be able to identify  what kind of energy goes into an item, what kind(s) it is changed to and label </a:t>
            </a:r>
            <a:r>
              <a:rPr lang="en-GB" dirty="0"/>
              <a:t>a diagram </a:t>
            </a:r>
            <a:r>
              <a:rPr lang="en-GB" dirty="0" smtClean="0"/>
              <a:t>with the kinds of energy.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Match each of these to the type of energy that it contains</a:t>
            </a:r>
            <a:endParaRPr lang="en-GB" dirty="0"/>
          </a:p>
        </p:txBody>
      </p:sp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500063" y="2000250"/>
            <a:ext cx="27860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3200">
                <a:latin typeface="Perpetua" pitchFamily="18" charset="0"/>
              </a:rPr>
              <a:t>A mug of coffee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00063" y="2928938"/>
            <a:ext cx="2857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3200">
                <a:solidFill>
                  <a:srgbClr val="000000"/>
                </a:solidFill>
                <a:latin typeface="Perpetua" pitchFamily="18" charset="0"/>
              </a:rPr>
              <a:t>A piece of coal</a:t>
            </a: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500063" y="3929063"/>
            <a:ext cx="30718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3200">
                <a:solidFill>
                  <a:srgbClr val="000000"/>
                </a:solidFill>
                <a:latin typeface="Perpetua" pitchFamily="18" charset="0"/>
              </a:rPr>
              <a:t>A squashed spring</a:t>
            </a:r>
          </a:p>
        </p:txBody>
      </p:sp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500063" y="4929188"/>
            <a:ext cx="3857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3200">
                <a:solidFill>
                  <a:srgbClr val="000000"/>
                </a:solidFill>
                <a:latin typeface="Perpetua" pitchFamily="18" charset="0"/>
              </a:rPr>
              <a:t>A freewheeling bicycle</a:t>
            </a:r>
          </a:p>
        </p:txBody>
      </p:sp>
      <p:sp>
        <p:nvSpPr>
          <p:cNvPr id="8199" name="TextBox 8"/>
          <p:cNvSpPr txBox="1">
            <a:spLocks noChangeArrowheads="1"/>
          </p:cNvSpPr>
          <p:nvPr/>
        </p:nvSpPr>
        <p:spPr bwMode="auto">
          <a:xfrm>
            <a:off x="5572125" y="5000625"/>
            <a:ext cx="2786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3200">
                <a:latin typeface="Perpetua" pitchFamily="18" charset="0"/>
              </a:rPr>
              <a:t>Heat energy</a:t>
            </a:r>
          </a:p>
        </p:txBody>
      </p:sp>
      <p:sp>
        <p:nvSpPr>
          <p:cNvPr id="8200" name="TextBox 9"/>
          <p:cNvSpPr txBox="1">
            <a:spLocks noChangeArrowheads="1"/>
          </p:cNvSpPr>
          <p:nvPr/>
        </p:nvSpPr>
        <p:spPr bwMode="auto">
          <a:xfrm>
            <a:off x="5429250" y="4000500"/>
            <a:ext cx="2786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3200">
                <a:latin typeface="Perpetua" pitchFamily="18" charset="0"/>
              </a:rPr>
              <a:t>Chemical energy</a:t>
            </a:r>
          </a:p>
        </p:txBody>
      </p:sp>
      <p:sp>
        <p:nvSpPr>
          <p:cNvPr id="8201" name="TextBox 10"/>
          <p:cNvSpPr txBox="1">
            <a:spLocks noChangeArrowheads="1"/>
          </p:cNvSpPr>
          <p:nvPr/>
        </p:nvSpPr>
        <p:spPr bwMode="auto">
          <a:xfrm>
            <a:off x="5429250" y="2928938"/>
            <a:ext cx="2786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3200" dirty="0" smtClean="0">
                <a:latin typeface="Perpetua" pitchFamily="18" charset="0"/>
              </a:rPr>
              <a:t>Elastic</a:t>
            </a:r>
            <a:r>
              <a:rPr lang="en-GB" sz="3200" dirty="0" smtClean="0">
                <a:latin typeface="Perpetua" pitchFamily="18" charset="0"/>
              </a:rPr>
              <a:t> </a:t>
            </a:r>
            <a:r>
              <a:rPr lang="en-GB" sz="3200" dirty="0">
                <a:latin typeface="Perpetua" pitchFamily="18" charset="0"/>
              </a:rPr>
              <a:t>energy</a:t>
            </a:r>
          </a:p>
        </p:txBody>
      </p:sp>
      <p:sp>
        <p:nvSpPr>
          <p:cNvPr id="8202" name="TextBox 11"/>
          <p:cNvSpPr txBox="1">
            <a:spLocks noChangeArrowheads="1"/>
          </p:cNvSpPr>
          <p:nvPr/>
        </p:nvSpPr>
        <p:spPr bwMode="auto">
          <a:xfrm>
            <a:off x="5429250" y="2071688"/>
            <a:ext cx="2786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3200">
                <a:latin typeface="Perpetua" pitchFamily="18" charset="0"/>
              </a:rPr>
              <a:t>Kinetic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Match each of these to the type of energy that it contains</a:t>
            </a:r>
            <a:endParaRPr lang="en-GB" dirty="0"/>
          </a:p>
        </p:txBody>
      </p:sp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500063" y="2000250"/>
            <a:ext cx="27860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3200">
                <a:latin typeface="Perpetua" pitchFamily="18" charset="0"/>
              </a:rPr>
              <a:t>A mug of coffee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00063" y="2928938"/>
            <a:ext cx="2857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3200" dirty="0">
                <a:solidFill>
                  <a:srgbClr val="000000"/>
                </a:solidFill>
                <a:latin typeface="Perpetua" pitchFamily="18" charset="0"/>
              </a:rPr>
              <a:t>A piece of coal</a:t>
            </a: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500063" y="3929063"/>
            <a:ext cx="30718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3200">
                <a:solidFill>
                  <a:srgbClr val="000000"/>
                </a:solidFill>
                <a:latin typeface="Perpetua" pitchFamily="18" charset="0"/>
              </a:rPr>
              <a:t>A squashed spring</a:t>
            </a:r>
          </a:p>
        </p:txBody>
      </p:sp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500063" y="4929188"/>
            <a:ext cx="3857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3200" dirty="0">
                <a:solidFill>
                  <a:srgbClr val="000000"/>
                </a:solidFill>
                <a:latin typeface="Perpetua" pitchFamily="18" charset="0"/>
              </a:rPr>
              <a:t>A freewheeling bicycle</a:t>
            </a:r>
          </a:p>
        </p:txBody>
      </p:sp>
      <p:sp>
        <p:nvSpPr>
          <p:cNvPr id="8199" name="TextBox 8"/>
          <p:cNvSpPr txBox="1">
            <a:spLocks noChangeArrowheads="1"/>
          </p:cNvSpPr>
          <p:nvPr/>
        </p:nvSpPr>
        <p:spPr bwMode="auto">
          <a:xfrm>
            <a:off x="5572125" y="5000625"/>
            <a:ext cx="2786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3200">
                <a:latin typeface="Perpetua" pitchFamily="18" charset="0"/>
              </a:rPr>
              <a:t>Heat energy</a:t>
            </a:r>
          </a:p>
        </p:txBody>
      </p:sp>
      <p:sp>
        <p:nvSpPr>
          <p:cNvPr id="8200" name="TextBox 9"/>
          <p:cNvSpPr txBox="1">
            <a:spLocks noChangeArrowheads="1"/>
          </p:cNvSpPr>
          <p:nvPr/>
        </p:nvSpPr>
        <p:spPr bwMode="auto">
          <a:xfrm>
            <a:off x="5429250" y="4000500"/>
            <a:ext cx="2786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3200">
                <a:latin typeface="Perpetua" pitchFamily="18" charset="0"/>
              </a:rPr>
              <a:t>Chemical energy</a:t>
            </a:r>
          </a:p>
        </p:txBody>
      </p:sp>
      <p:sp>
        <p:nvSpPr>
          <p:cNvPr id="8201" name="TextBox 10"/>
          <p:cNvSpPr txBox="1">
            <a:spLocks noChangeArrowheads="1"/>
          </p:cNvSpPr>
          <p:nvPr/>
        </p:nvSpPr>
        <p:spPr bwMode="auto">
          <a:xfrm>
            <a:off x="5429250" y="2928938"/>
            <a:ext cx="2786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3200" dirty="0" smtClean="0">
                <a:latin typeface="Perpetua" pitchFamily="18" charset="0"/>
              </a:rPr>
              <a:t>Elastic</a:t>
            </a:r>
            <a:r>
              <a:rPr lang="en-GB" sz="3200" dirty="0" smtClean="0">
                <a:latin typeface="Perpetua" pitchFamily="18" charset="0"/>
              </a:rPr>
              <a:t> </a:t>
            </a:r>
            <a:r>
              <a:rPr lang="en-GB" sz="3200" dirty="0">
                <a:latin typeface="Perpetua" pitchFamily="18" charset="0"/>
              </a:rPr>
              <a:t>energy</a:t>
            </a:r>
          </a:p>
        </p:txBody>
      </p:sp>
      <p:sp>
        <p:nvSpPr>
          <p:cNvPr id="8202" name="TextBox 11"/>
          <p:cNvSpPr txBox="1">
            <a:spLocks noChangeArrowheads="1"/>
          </p:cNvSpPr>
          <p:nvPr/>
        </p:nvSpPr>
        <p:spPr bwMode="auto">
          <a:xfrm>
            <a:off x="5429250" y="2071688"/>
            <a:ext cx="2786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3200">
                <a:latin typeface="Perpetua" pitchFamily="18" charset="0"/>
              </a:rPr>
              <a:t>Kinetic energy</a:t>
            </a:r>
          </a:p>
        </p:txBody>
      </p:sp>
      <p:cxnSp>
        <p:nvCxnSpPr>
          <p:cNvPr id="4" name="Straight Arrow Connector 3"/>
          <p:cNvCxnSpPr>
            <a:stCxn id="8195" idx="3"/>
          </p:cNvCxnSpPr>
          <p:nvPr/>
        </p:nvCxnSpPr>
        <p:spPr>
          <a:xfrm>
            <a:off x="3286125" y="2292350"/>
            <a:ext cx="2143125" cy="2928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8196" idx="3"/>
            <a:endCxn id="8200" idx="1"/>
          </p:cNvCxnSpPr>
          <p:nvPr/>
        </p:nvCxnSpPr>
        <p:spPr>
          <a:xfrm>
            <a:off x="3357563" y="3221038"/>
            <a:ext cx="2071687" cy="10715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8197" idx="3"/>
            <a:endCxn id="8201" idx="1"/>
          </p:cNvCxnSpPr>
          <p:nvPr/>
        </p:nvCxnSpPr>
        <p:spPr>
          <a:xfrm flipV="1">
            <a:off x="3571875" y="3221038"/>
            <a:ext cx="1857375" cy="1000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8198" idx="3"/>
            <a:endCxn id="8202" idx="1"/>
          </p:cNvCxnSpPr>
          <p:nvPr/>
        </p:nvCxnSpPr>
        <p:spPr>
          <a:xfrm flipV="1">
            <a:off x="4357688" y="2363788"/>
            <a:ext cx="1071562" cy="2857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71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3"/>
          <p:cNvSpPr>
            <a:spLocks noGrp="1"/>
          </p:cNvSpPr>
          <p:nvPr>
            <p:ph sz="quarter" idx="1"/>
          </p:nvPr>
        </p:nvSpPr>
        <p:spPr>
          <a:xfrm>
            <a:off x="611560" y="2060848"/>
            <a:ext cx="7704856" cy="3958952"/>
          </a:xfrm>
        </p:spPr>
        <p:txBody>
          <a:bodyPr/>
          <a:lstStyle/>
          <a:p>
            <a:pPr eaLnBrk="1" hangingPunct="1"/>
            <a:endParaRPr lang="en-GB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GB" dirty="0" smtClean="0"/>
              <a:t>The energy going into the TV does not stay the same. The process is called an ENERGY TRANSFER.</a:t>
            </a:r>
          </a:p>
          <a:p>
            <a:pPr eaLnBrk="1" hangingPunct="1"/>
            <a:r>
              <a:rPr lang="en-GB" dirty="0" smtClean="0"/>
              <a:t>Often energy comes back out as more than one kind. </a:t>
            </a:r>
          </a:p>
          <a:p>
            <a:pPr marL="0" indent="0" eaLnBrk="1" hangingPunct="1">
              <a:buNone/>
            </a:pPr>
            <a:r>
              <a:rPr lang="en-GB" dirty="0" smtClean="0"/>
              <a:t>What goes into a TV?   ELECTRICITY</a:t>
            </a:r>
          </a:p>
          <a:p>
            <a:pPr marL="0" indent="0" eaLnBrk="1" hangingPunct="1">
              <a:buNone/>
            </a:pPr>
            <a:r>
              <a:rPr lang="en-GB" dirty="0" smtClean="0"/>
              <a:t>What comes out? </a:t>
            </a:r>
          </a:p>
          <a:p>
            <a:pPr marL="0" indent="0" eaLnBrk="1" hangingPunct="1">
              <a:buNone/>
            </a:pPr>
            <a:r>
              <a:rPr lang="en-GB" dirty="0" smtClean="0"/>
              <a:t>Write your ideas here: ____________, ______________,</a:t>
            </a:r>
            <a:endParaRPr lang="en-GB" dirty="0"/>
          </a:p>
          <a:p>
            <a:pPr marL="0" indent="0" eaLnBrk="1" hangingPunct="1">
              <a:buNone/>
            </a:pPr>
            <a:r>
              <a:rPr lang="en-GB" dirty="0" smtClean="0"/>
              <a:t>__________________________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68952" cy="1368152"/>
          </a:xfrm>
        </p:spPr>
        <p:txBody>
          <a:bodyPr/>
          <a:lstStyle/>
          <a:p>
            <a:r>
              <a:rPr lang="en-GB" sz="3600" dirty="0"/>
              <a:t>So, what happens when Energy is moved through </a:t>
            </a:r>
            <a:r>
              <a:rPr lang="en-GB" sz="3600" dirty="0" smtClean="0"/>
              <a:t>something</a:t>
            </a:r>
            <a:r>
              <a:rPr lang="en-GB" sz="3600" dirty="0"/>
              <a:t> </a:t>
            </a:r>
            <a:r>
              <a:rPr lang="en-GB" sz="3600" dirty="0" smtClean="0"/>
              <a:t>like a TV?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72400" cy="796950"/>
          </a:xfrm>
        </p:spPr>
        <p:txBody>
          <a:bodyPr/>
          <a:lstStyle/>
          <a:p>
            <a:pPr algn="ctr" eaLnBrk="1" hangingPunct="1"/>
            <a:r>
              <a:rPr lang="en-GB" i="1" dirty="0" smtClean="0"/>
              <a:t>The </a:t>
            </a:r>
            <a:r>
              <a:rPr lang="en-GB" i="1" dirty="0"/>
              <a:t>Law of Conservation of </a:t>
            </a:r>
            <a:r>
              <a:rPr lang="en-GB" i="1" dirty="0" smtClean="0"/>
              <a:t>Energy </a:t>
            </a:r>
            <a:endParaRPr lang="en-GB" i="1" dirty="0" smtClean="0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sz="quarter" idx="1"/>
          </p:nvPr>
        </p:nvSpPr>
        <p:spPr bwMode="auto">
          <a:xfrm>
            <a:off x="196078" y="1522934"/>
            <a:ext cx="7185992" cy="830997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GB" sz="2400" dirty="0"/>
              <a:t>“Energy </a:t>
            </a:r>
            <a:r>
              <a:rPr lang="en-GB" sz="2400" dirty="0" smtClean="0"/>
              <a:t>can neither </a:t>
            </a:r>
            <a:r>
              <a:rPr lang="en-GB" sz="2400" dirty="0"/>
              <a:t>be created </a:t>
            </a:r>
            <a:r>
              <a:rPr lang="en-GB" sz="2400" dirty="0" smtClean="0"/>
              <a:t>nor </a:t>
            </a:r>
            <a:r>
              <a:rPr lang="en-GB" sz="2400" dirty="0"/>
              <a:t>destroyed. It can only be changed from one form to another.”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6078" y="1030387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 Scientist words: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06794" y="2450793"/>
            <a:ext cx="818163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So what does that mean in regular  words?</a:t>
            </a:r>
          </a:p>
          <a:p>
            <a:r>
              <a:rPr lang="en-US" sz="2800" i="1" dirty="0" smtClean="0"/>
              <a:t>Write it here:</a:t>
            </a:r>
          </a:p>
          <a:p>
            <a:endParaRPr lang="en-US" sz="2800" i="1" dirty="0"/>
          </a:p>
          <a:p>
            <a:endParaRPr lang="en-US" sz="2800" i="1" dirty="0" smtClean="0"/>
          </a:p>
          <a:p>
            <a:endParaRPr lang="en-US" sz="2800" i="1" dirty="0"/>
          </a:p>
          <a:p>
            <a:endParaRPr lang="en-US" sz="2800" i="1" dirty="0" smtClean="0"/>
          </a:p>
          <a:p>
            <a:endParaRPr lang="en-US" sz="2800" i="1" dirty="0" smtClean="0"/>
          </a:p>
        </p:txBody>
      </p:sp>
      <p:sp>
        <p:nvSpPr>
          <p:cNvPr id="9" name="Round Diagonal Corner Rectangle 8"/>
          <p:cNvSpPr/>
          <p:nvPr/>
        </p:nvSpPr>
        <p:spPr>
          <a:xfrm>
            <a:off x="206794" y="3356992"/>
            <a:ext cx="8541670" cy="3096344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72400" cy="796950"/>
          </a:xfrm>
        </p:spPr>
        <p:txBody>
          <a:bodyPr/>
          <a:lstStyle/>
          <a:p>
            <a:pPr algn="ctr" eaLnBrk="1" hangingPunct="1"/>
            <a:r>
              <a:rPr lang="en-GB" i="1" dirty="0" smtClean="0"/>
              <a:t>The </a:t>
            </a:r>
            <a:r>
              <a:rPr lang="en-GB" i="1" dirty="0"/>
              <a:t>Law of Conservation of </a:t>
            </a:r>
            <a:r>
              <a:rPr lang="en-GB" i="1" dirty="0" smtClean="0"/>
              <a:t>Energy </a:t>
            </a:r>
            <a:endParaRPr lang="en-GB" i="1" dirty="0" smtClean="0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sz="quarter" idx="1"/>
          </p:nvPr>
        </p:nvSpPr>
        <p:spPr bwMode="auto">
          <a:xfrm>
            <a:off x="791564" y="1772816"/>
            <a:ext cx="7185992" cy="156966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GB" sz="3200" dirty="0"/>
              <a:t>“Energy </a:t>
            </a:r>
            <a:r>
              <a:rPr lang="en-GB" sz="3200" dirty="0" smtClean="0"/>
              <a:t>can neither </a:t>
            </a:r>
            <a:r>
              <a:rPr lang="en-GB" sz="3200" dirty="0"/>
              <a:t>be created </a:t>
            </a:r>
            <a:r>
              <a:rPr lang="en-GB" sz="3200" dirty="0" smtClean="0"/>
              <a:t>nor </a:t>
            </a:r>
            <a:r>
              <a:rPr lang="en-GB" sz="3200" dirty="0"/>
              <a:t>destroyed. It can only be changed from one form to another.”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1564" y="1204069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 Scientist words: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3501008"/>
            <a:ext cx="75119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So what does that mean in regular  words?</a:t>
            </a:r>
            <a:endParaRPr lang="en-US" sz="2800" b="1" dirty="0"/>
          </a:p>
        </p:txBody>
      </p:sp>
      <p:sp>
        <p:nvSpPr>
          <p:cNvPr id="9" name="Round Diagonal Corner Rectangle 8"/>
          <p:cNvSpPr/>
          <p:nvPr/>
        </p:nvSpPr>
        <p:spPr>
          <a:xfrm>
            <a:off x="767156" y="4039508"/>
            <a:ext cx="7920880" cy="2448272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71601" y="4039508"/>
            <a:ext cx="72728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You can never make new energy or destroy energy. It only can change what kind of energy it is. That means the AMOUNT of energy never changes.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1027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234</TotalTime>
  <Words>698</Words>
  <Application>Microsoft Office PowerPoint</Application>
  <PresentationFormat>Letter Paper (8.5x11 in)</PresentationFormat>
  <Paragraphs>128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Equity</vt:lpstr>
      <vt:lpstr>Conservation of Energy</vt:lpstr>
      <vt:lpstr> What are the forms of energy? </vt:lpstr>
      <vt:lpstr> The nine forms of energy are:</vt:lpstr>
      <vt:lpstr>Learning Targets</vt:lpstr>
      <vt:lpstr>Match each of these to the type of energy that it contains</vt:lpstr>
      <vt:lpstr>Match each of these to the type of energy that it contains</vt:lpstr>
      <vt:lpstr>So, what happens when Energy is moved through something like a TV?</vt:lpstr>
      <vt:lpstr>The Law of Conservation of Energy </vt:lpstr>
      <vt:lpstr>The Law of Conservation of Energy </vt:lpstr>
      <vt:lpstr>Law of Conservation of Energy</vt:lpstr>
      <vt:lpstr>Law of Conservation of Energy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Redborne Upper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Conservation of energy</dc:title>
  <dc:creator>stlwinder</dc:creator>
  <cp:lastModifiedBy>Kira Cochran</cp:lastModifiedBy>
  <cp:revision>42</cp:revision>
  <cp:lastPrinted>2012-12-06T15:05:45Z</cp:lastPrinted>
  <dcterms:created xsi:type="dcterms:W3CDTF">2008-03-14T08:12:06Z</dcterms:created>
  <dcterms:modified xsi:type="dcterms:W3CDTF">2012-12-06T16:16:15Z</dcterms:modified>
</cp:coreProperties>
</file>